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8" r:id="rId3"/>
    <p:sldId id="268" r:id="rId4"/>
    <p:sldId id="275" r:id="rId5"/>
    <p:sldId id="276" r:id="rId6"/>
    <p:sldId id="279" r:id="rId7"/>
    <p:sldId id="277" r:id="rId8"/>
    <p:sldId id="281" r:id="rId9"/>
    <p:sldId id="27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1818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AC1EEFF-1E6C-48B3-84A2-7899315C6A3E}" type="datetimeFigureOut">
              <a:rPr lang="ru-RU" smtClean="0"/>
              <a:pPr/>
              <a:t>24.03.2017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A08AFBE-1B34-440E-BD00-764F44BCA5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86050" y="1071546"/>
            <a:ext cx="6357950" cy="35719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Из опыта внедрения профессиональных проб в Крапивинском муниципальном районе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28926" y="5572140"/>
            <a:ext cx="5540294" cy="1285860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Вера Дмитриевна Сорокина, заместитель директора по УВР ГПОУ ЗМТ;</a:t>
            </a:r>
          </a:p>
          <a:p>
            <a:pPr algn="just"/>
            <a:r>
              <a:rPr lang="ru-RU" sz="2000" dirty="0" smtClean="0">
                <a:solidFill>
                  <a:schemeClr val="bg1"/>
                </a:solidFill>
              </a:rPr>
              <a:t>Татьяна Алексеевна Лукина, методист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18"/>
          <p:cNvSpPr>
            <a:spLocks noChangeArrowheads="1"/>
          </p:cNvSpPr>
          <p:nvPr/>
        </p:nvSpPr>
        <p:spPr bwMode="auto">
          <a:xfrm>
            <a:off x="-533400" y="3810000"/>
            <a:ext cx="2468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ctr" eaLnBrk="0" hangingPunct="0"/>
            <a:r>
              <a:rPr lang="ru-RU" b="1">
                <a:latin typeface="Times New Roman" pitchFamily="18" charset="0"/>
                <a:cs typeface="Times New Roman" pitchFamily="18" charset="0"/>
              </a:rPr>
              <a:t>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285860"/>
          <a:ext cx="8291325" cy="6076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325"/>
                <a:gridCol w="5040000"/>
                <a:gridCol w="720000"/>
                <a:gridCol w="720000"/>
                <a:gridCol w="720000"/>
                <a:gridCol w="720000"/>
              </a:tblGrid>
              <a:tr h="334422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6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школы</a:t>
                      </a:r>
                      <a:endParaRPr lang="ru-RU" sz="16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11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4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5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Банновская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"</a:t>
                      </a:r>
                      <a:r>
                        <a:rPr kumimoji="0" lang="ru-RU" sz="15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Барачатская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933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kumimoji="0" lang="ru-RU" sz="15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Борисовская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средняя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5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Зленовская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kumimoji="0" lang="ru-RU" sz="15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Красноключинская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5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Мунгатская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5933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</a:t>
                      </a:r>
                      <a:r>
                        <a:rPr lang="ru-RU" sz="15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kumimoji="0" lang="ru-RU" sz="15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Перехляйская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основная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ru-RU" sz="15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kumimoji="0" lang="ru-RU" sz="15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Тарадановская</a:t>
                      </a:r>
                      <a:r>
                        <a:rPr kumimoji="0" lang="ru-RU" sz="15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средняя общеобразовательная школа» 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 </a:t>
                      </a:r>
                      <a:r>
                        <a:rPr kumimoji="0" lang="ru-RU" sz="15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«</a:t>
                      </a:r>
                      <a:r>
                        <a:rPr kumimoji="0" lang="ru-RU" sz="15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Шевелёвская</a:t>
                      </a:r>
                      <a:r>
                        <a:rPr kumimoji="0" lang="ru-RU" sz="15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средняя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МБОУ «</a:t>
                      </a:r>
                      <a:r>
                        <a:rPr kumimoji="0" lang="ru-RU" sz="15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Зеленогорская</a:t>
                      </a:r>
                      <a:r>
                        <a:rPr kumimoji="0" lang="ru-RU" sz="15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средняя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МБОУ «</a:t>
                      </a:r>
                      <a:r>
                        <a:rPr lang="ru-RU" sz="15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Крапивинская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средняя общеобразовательная школа»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129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"/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МКОУ «</a:t>
                      </a:r>
                      <a:r>
                        <a:rPr lang="ru-RU" sz="15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Крапивинская</a:t>
                      </a:r>
                      <a:r>
                        <a:rPr lang="ru-RU" sz="15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общеобразовательная школа-интернат» </a:t>
                      </a:r>
                      <a:endParaRPr lang="ru-RU" sz="15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422">
                <a:tc>
                  <a:txBody>
                    <a:bodyPr/>
                    <a:lstStyle/>
                    <a:p>
                      <a:pPr algn="r" fontAlgn="b"/>
                      <a:endParaRPr lang="ru-RU" sz="16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ДЕТЕЙ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965820"/>
          </a:xfrm>
        </p:spPr>
        <p:txBody>
          <a:bodyPr/>
          <a:lstStyle/>
          <a:p>
            <a:pPr algn="ctr"/>
            <a:r>
              <a:rPr lang="ru-RU" dirty="0" smtClean="0"/>
              <a:t>Численность учащихся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60000" y="1260000"/>
            <a:ext cx="3060000" cy="82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>
              <a:defRPr/>
            </a:pPr>
            <a:r>
              <a:rPr lang="ru-RU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Социально-правовое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5150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Направления подготовки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968000" y="1260000"/>
            <a:ext cx="3060000" cy="82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dirty="0" smtClean="0"/>
              <a:t>Механическое</a:t>
            </a:r>
            <a:endParaRPr lang="ru-RU" sz="26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60000" y="4320000"/>
            <a:ext cx="3060000" cy="82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Швейное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sz="1400" dirty="0" smtClean="0">
                <a:solidFill>
                  <a:schemeClr val="bg1"/>
                </a:solidFill>
              </a:rPr>
              <a:t>(для  лиц с ОВЗ, выпускники школ  </a:t>
            </a:r>
            <a:r>
              <a:rPr lang="en-US" sz="1400" dirty="0" smtClean="0">
                <a:solidFill>
                  <a:schemeClr val="bg1"/>
                </a:solidFill>
              </a:rPr>
              <a:t>VIII </a:t>
            </a:r>
            <a:r>
              <a:rPr lang="ru-RU" sz="1400" dirty="0" smtClean="0">
                <a:solidFill>
                  <a:schemeClr val="bg1"/>
                </a:solidFill>
              </a:rPr>
              <a:t>вида</a:t>
            </a:r>
            <a:r>
              <a:rPr lang="en-US" sz="1400" dirty="0" smtClean="0">
                <a:solidFill>
                  <a:schemeClr val="bg1"/>
                </a:solidFill>
              </a:rPr>
              <a:t>)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68000" y="4320000"/>
            <a:ext cx="3060000" cy="828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Строительное </a:t>
            </a:r>
          </a:p>
          <a:p>
            <a:pPr algn="ctr"/>
            <a:r>
              <a:rPr lang="ru-RU" sz="1400" dirty="0" smtClean="0"/>
              <a:t>(для лиц с ОВЗ, выпускники школ  </a:t>
            </a:r>
            <a:r>
              <a:rPr lang="en-US" sz="1400" dirty="0" smtClean="0"/>
              <a:t>VIII </a:t>
            </a:r>
            <a:r>
              <a:rPr lang="ru-RU" sz="1400" smtClean="0"/>
              <a:t> вида)</a:t>
            </a:r>
            <a:endParaRPr lang="ru-RU" sz="1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14282" y="270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39.02.01 Социальная работа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14546" y="270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40.02.01 Право и организация соцобеспечения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860000" y="270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35.01.14 Мастер по ТО и ремонту МТП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768000" y="270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23.02.01 ТО и ремонт а/т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00100" y="5580000"/>
            <a:ext cx="2000264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19601 Швея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860000" y="558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19727 </a:t>
            </a:r>
            <a:r>
              <a:rPr lang="ru-RU" dirty="0" smtClean="0">
                <a:solidFill>
                  <a:schemeClr val="tx1"/>
                </a:solidFill>
              </a:rPr>
              <a:t>Штукатур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000892" y="5580000"/>
            <a:ext cx="1728000" cy="115200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13450 Маляр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rot="5400000">
            <a:off x="2464579" y="2964653"/>
            <a:ext cx="364333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3422248" y="1714488"/>
            <a:ext cx="864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4286248" y="1714488"/>
            <a:ext cx="684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>
            <a:off x="3422248" y="4786322"/>
            <a:ext cx="864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4357686" y="4786322"/>
            <a:ext cx="61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4" idx="2"/>
            <a:endCxn id="8" idx="0"/>
          </p:cNvCxnSpPr>
          <p:nvPr/>
        </p:nvCxnSpPr>
        <p:spPr>
          <a:xfrm rot="5400000">
            <a:off x="1178141" y="1988141"/>
            <a:ext cx="612000" cy="8117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>
            <a:stCxn id="4" idx="2"/>
          </p:cNvCxnSpPr>
          <p:nvPr/>
        </p:nvCxnSpPr>
        <p:spPr>
          <a:xfrm rot="16200000" flipH="1">
            <a:off x="2052000" y="1905182"/>
            <a:ext cx="576000" cy="900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5" idx="2"/>
            <a:endCxn id="10" idx="0"/>
          </p:cNvCxnSpPr>
          <p:nvPr/>
        </p:nvCxnSpPr>
        <p:spPr>
          <a:xfrm rot="5400000">
            <a:off x="5805000" y="2007000"/>
            <a:ext cx="612000" cy="774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5" idx="2"/>
            <a:endCxn id="11" idx="0"/>
          </p:cNvCxnSpPr>
          <p:nvPr/>
        </p:nvCxnSpPr>
        <p:spPr>
          <a:xfrm rot="16200000" flipH="1">
            <a:off x="6759000" y="1827000"/>
            <a:ext cx="612000" cy="1134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6" idx="2"/>
          </p:cNvCxnSpPr>
          <p:nvPr/>
        </p:nvCxnSpPr>
        <p:spPr>
          <a:xfrm rot="5400000">
            <a:off x="1677930" y="5360070"/>
            <a:ext cx="4241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rot="5400000">
            <a:off x="5465769" y="5394339"/>
            <a:ext cx="35719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5400000">
            <a:off x="7286644" y="5357826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1. Постановка целей и задач</a:t>
            </a:r>
          </a:p>
          <a:p>
            <a:pPr>
              <a:buNone/>
            </a:pPr>
            <a:r>
              <a:rPr lang="ru-RU" dirty="0" smtClean="0"/>
              <a:t>2. Рабочая группа</a:t>
            </a:r>
          </a:p>
          <a:p>
            <a:pPr>
              <a:buNone/>
            </a:pPr>
            <a:r>
              <a:rPr lang="ru-RU" dirty="0" smtClean="0"/>
              <a:t>3. Разработка программ проб</a:t>
            </a:r>
          </a:p>
          <a:p>
            <a:pPr>
              <a:buNone/>
            </a:pPr>
            <a:r>
              <a:rPr lang="ru-RU" dirty="0" smtClean="0"/>
              <a:t>4. Совещание с директорами школ</a:t>
            </a:r>
          </a:p>
          <a:p>
            <a:pPr>
              <a:buNone/>
            </a:pPr>
            <a:r>
              <a:rPr lang="ru-RU" dirty="0" smtClean="0"/>
              <a:t>5. Заключение договоров со школами и социальными партнерами</a:t>
            </a:r>
          </a:p>
          <a:p>
            <a:pPr>
              <a:buNone/>
            </a:pPr>
            <a:r>
              <a:rPr lang="ru-RU" dirty="0" smtClean="0"/>
              <a:t>6. Составление графиков проб, согласование с муниципалитетом и директорами школ</a:t>
            </a:r>
          </a:p>
          <a:p>
            <a:pPr>
              <a:buNone/>
            </a:pPr>
            <a:r>
              <a:rPr lang="ru-RU" dirty="0" smtClean="0"/>
              <a:t>7. Проведение занятий</a:t>
            </a:r>
          </a:p>
          <a:p>
            <a:pPr>
              <a:buNone/>
            </a:pPr>
            <a:r>
              <a:rPr lang="ru-RU" dirty="0" smtClean="0"/>
              <a:t>8. Подведение итогов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Этапы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Занятия в школе-интернате</a:t>
            </a:r>
            <a:endParaRPr lang="ru-RU" dirty="0"/>
          </a:p>
        </p:txBody>
      </p:sp>
      <p:pic>
        <p:nvPicPr>
          <p:cNvPr id="1026" name="Picture 2" descr="G:\профпробы фото\ЗМТ в коррекционной школе 1.03.17\_DSC0216.jpg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0000" y="1440000"/>
            <a:ext cx="3528000" cy="2520000"/>
          </a:xfrm>
          <a:prstGeom prst="rect">
            <a:avLst/>
          </a:prstGeom>
          <a:noFill/>
        </p:spPr>
      </p:pic>
      <p:pic>
        <p:nvPicPr>
          <p:cNvPr id="1027" name="Picture 3" descr="G:\профпробы фото\ЗМТ в коррекционной школе 1.03.17\_DSC0222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000" y="1404000"/>
            <a:ext cx="3528000" cy="2520000"/>
          </a:xfrm>
          <a:prstGeom prst="rect">
            <a:avLst/>
          </a:prstGeom>
          <a:noFill/>
        </p:spPr>
      </p:pic>
      <p:pic>
        <p:nvPicPr>
          <p:cNvPr id="1028" name="Picture 4" descr="G:\профпробы фото\фото пробы корекция\DSC03952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0" y="4140000"/>
            <a:ext cx="3528000" cy="2520000"/>
          </a:xfrm>
          <a:prstGeom prst="rect">
            <a:avLst/>
          </a:prstGeom>
          <a:noFill/>
        </p:spPr>
      </p:pic>
      <p:pic>
        <p:nvPicPr>
          <p:cNvPr id="1029" name="Picture 5" descr="G:\профпробы фото\ЗМТ в коррекционной школе 1.03.17\_DSC0205.jpg"/>
          <p:cNvPicPr preferRelativeResize="0"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2000" y="4140000"/>
            <a:ext cx="3528000" cy="25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Профпробы</a:t>
            </a:r>
            <a:r>
              <a:rPr lang="ru-RU" dirty="0" smtClean="0"/>
              <a:t> по специальности 23.02.01 ТО и ремонт а/т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Занятия по разборке КШМ легкового автомобиля с учениками  9 класса </a:t>
            </a:r>
          </a:p>
          <a:p>
            <a:endParaRPr lang="ru-RU" dirty="0"/>
          </a:p>
        </p:txBody>
      </p:sp>
      <p:pic>
        <p:nvPicPr>
          <p:cNvPr id="2051" name="Picture 3" descr="G:\профпробы фото\пробы у нас зеленогорск\IMG_20170227_141721.jpg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000" y="4284000"/>
            <a:ext cx="2592000" cy="2484000"/>
          </a:xfrm>
          <a:prstGeom prst="rect">
            <a:avLst/>
          </a:prstGeom>
          <a:noFill/>
        </p:spPr>
      </p:pic>
      <p:pic>
        <p:nvPicPr>
          <p:cNvPr id="1026" name="Picture 2" descr="C:\Documents and Settings\Администратор\Рабочий стол\профпроба практика ключи\DSC04091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412000"/>
            <a:ext cx="2880000" cy="2160000"/>
          </a:xfrm>
          <a:prstGeom prst="rect">
            <a:avLst/>
          </a:prstGeom>
          <a:noFill/>
        </p:spPr>
      </p:pic>
      <p:pic>
        <p:nvPicPr>
          <p:cNvPr id="1027" name="Picture 3" descr="C:\Documents and Settings\Администратор\Рабочий стол\профпроба практика ключи\DSC04083.JPG"/>
          <p:cNvPicPr preferRelativeResize="0"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000" y="2376000"/>
            <a:ext cx="2880000" cy="21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Экскурсия на ГПАТП </a:t>
            </a:r>
            <a:r>
              <a:rPr lang="ru-RU" dirty="0" err="1" smtClean="0"/>
              <a:t>п.Зеленогорский</a:t>
            </a:r>
            <a:endParaRPr lang="ru-RU" dirty="0"/>
          </a:p>
        </p:txBody>
      </p:sp>
      <p:pic>
        <p:nvPicPr>
          <p:cNvPr id="1026" name="Picture 2"/>
          <p:cNvPicPr preferRelativeResize="0"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000" y="2160000"/>
            <a:ext cx="3960000" cy="30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0000" y="2160000"/>
            <a:ext cx="3960000" cy="30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1. В </a:t>
            </a:r>
            <a:r>
              <a:rPr lang="ru-RU" smtClean="0"/>
              <a:t>дальнейшей  </a:t>
            </a:r>
            <a:r>
              <a:rPr lang="ru-RU" dirty="0" smtClean="0"/>
              <a:t>работе такие  занятия считаем нужным проводить  с начала учебного года и заканчивать в конце 3-й четверти, т.к. далее учащиеся школ начинают усиленно готовиться к выпускным экзаменам;</a:t>
            </a:r>
          </a:p>
          <a:p>
            <a:pPr>
              <a:buNone/>
            </a:pPr>
            <a:r>
              <a:rPr lang="ru-RU" dirty="0" smtClean="0"/>
              <a:t>2. К обучению по программам </a:t>
            </a:r>
            <a:r>
              <a:rPr lang="ru-RU" dirty="0" err="1" smtClean="0"/>
              <a:t>профпроб</a:t>
            </a:r>
            <a:r>
              <a:rPr lang="ru-RU" dirty="0" smtClean="0"/>
              <a:t> необходимо привлекать учеников  с 8 класса, т.к. занятия необходимо рассчитать на срок обучения 2 года с целью осознанного выбора учащимися будущей профессии;</a:t>
            </a:r>
          </a:p>
          <a:p>
            <a:pPr>
              <a:buNone/>
            </a:pPr>
            <a:r>
              <a:rPr lang="ru-RU" dirty="0" smtClean="0"/>
              <a:t>3. Для более полного охвата учащихся Крапивинского района  необходимо широко внедрять дистанционные технологии  и  электронное обучение;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Выводы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573</TotalTime>
  <Words>394</Words>
  <Application>Microsoft Office PowerPoint</Application>
  <PresentationFormat>Экран (4:3)</PresentationFormat>
  <Paragraphs>106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Открытая</vt:lpstr>
      <vt:lpstr>Из опыта внедрения профессиональных проб в Крапивинском муниципальном районе</vt:lpstr>
      <vt:lpstr>Численность учащихся  </vt:lpstr>
      <vt:lpstr>Направления подготовки</vt:lpstr>
      <vt:lpstr>Этапы</vt:lpstr>
      <vt:lpstr>Занятия в школе-интернате</vt:lpstr>
      <vt:lpstr>Профпробы по специальности 23.02.01 ТО и ремонт а/т</vt:lpstr>
      <vt:lpstr>Экскурсия на ГПАТП п.Зеленогорский</vt:lpstr>
      <vt:lpstr>Выводы</vt:lpstr>
      <vt:lpstr>Спасибо за внимание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galex</cp:lastModifiedBy>
  <cp:revision>79</cp:revision>
  <dcterms:created xsi:type="dcterms:W3CDTF">2016-12-05T03:05:22Z</dcterms:created>
  <dcterms:modified xsi:type="dcterms:W3CDTF">2017-03-24T07:09:59Z</dcterms:modified>
</cp:coreProperties>
</file>